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notesMasterIdLst>
    <p:notesMasterId r:id="rId36"/>
  </p:notesMasterIdLst>
  <p:sldIdLst>
    <p:sldId id="256" r:id="rId2"/>
    <p:sldId id="261" r:id="rId3"/>
    <p:sldId id="260" r:id="rId4"/>
    <p:sldId id="285" r:id="rId5"/>
    <p:sldId id="272" r:id="rId6"/>
    <p:sldId id="289" r:id="rId7"/>
    <p:sldId id="262" r:id="rId8"/>
    <p:sldId id="276" r:id="rId9"/>
    <p:sldId id="288" r:id="rId10"/>
    <p:sldId id="275" r:id="rId11"/>
    <p:sldId id="269" r:id="rId12"/>
    <p:sldId id="278" r:id="rId13"/>
    <p:sldId id="284" r:id="rId14"/>
    <p:sldId id="299" r:id="rId15"/>
    <p:sldId id="297" r:id="rId16"/>
    <p:sldId id="268" r:id="rId17"/>
    <p:sldId id="301" r:id="rId18"/>
    <p:sldId id="290" r:id="rId19"/>
    <p:sldId id="291" r:id="rId20"/>
    <p:sldId id="295" r:id="rId21"/>
    <p:sldId id="296" r:id="rId22"/>
    <p:sldId id="292" r:id="rId23"/>
    <p:sldId id="293" r:id="rId24"/>
    <p:sldId id="294" r:id="rId25"/>
    <p:sldId id="298" r:id="rId26"/>
    <p:sldId id="270" r:id="rId27"/>
    <p:sldId id="283" r:id="rId28"/>
    <p:sldId id="287" r:id="rId29"/>
    <p:sldId id="281" r:id="rId30"/>
    <p:sldId id="286" r:id="rId31"/>
    <p:sldId id="265" r:id="rId32"/>
    <p:sldId id="266" r:id="rId33"/>
    <p:sldId id="264" r:id="rId34"/>
    <p:sldId id="27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586867-5920-CC46-AC0F-FFE85581F707}" name="정수민(2017202036)" initials="정" userId="정수민(2017202036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66" autoAdjust="0"/>
    <p:restoredTop sz="83412" autoAdjust="0"/>
  </p:normalViewPr>
  <p:slideViewPr>
    <p:cSldViewPr snapToGrid="0">
      <p:cViewPr varScale="1">
        <p:scale>
          <a:sx n="95" d="100"/>
          <a:sy n="95" d="100"/>
        </p:scale>
        <p:origin x="75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D9DF4-B7AE-4C3A-ABC2-4A5091EFDAA6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ADF27-5033-4BF8-804C-1A49BB81D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366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개발 배경을 </a:t>
            </a:r>
            <a:r>
              <a:rPr lang="ko-KR" altLang="en-US" dirty="0" err="1"/>
              <a:t>설명드리기에</a:t>
            </a:r>
            <a:r>
              <a:rPr lang="ko-KR" altLang="en-US" dirty="0"/>
              <a:t> 앞서</a:t>
            </a:r>
            <a:r>
              <a:rPr lang="en-US" altLang="ko-KR" dirty="0"/>
              <a:t>, Object Detection</a:t>
            </a:r>
            <a:r>
              <a:rPr lang="ko-KR" altLang="en-US" dirty="0"/>
              <a:t>에 대해 설명을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Object detection</a:t>
            </a:r>
            <a:r>
              <a:rPr lang="ko-KR" altLang="en-US" dirty="0"/>
              <a:t>은 </a:t>
            </a:r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b="0" dirty="0"/>
              <a:t>classification</a:t>
            </a:r>
            <a:r>
              <a:rPr lang="ko-KR" altLang="en-US" b="0" dirty="0"/>
              <a:t>과 </a:t>
            </a:r>
            <a:r>
              <a:rPr lang="en-US" altLang="ko-KR" b="0" dirty="0"/>
              <a:t>object localization </a:t>
            </a:r>
            <a:r>
              <a:rPr lang="ko-KR" altLang="en-US" b="0" dirty="0"/>
              <a:t>을 합친 것인데</a:t>
            </a:r>
            <a:r>
              <a:rPr lang="en-US" altLang="ko-KR" b="0" dirty="0"/>
              <a:t>,</a:t>
            </a:r>
          </a:p>
          <a:p>
            <a:r>
              <a:rPr lang="ko-KR" altLang="en-US" b="0" dirty="0"/>
              <a:t>사진에서 </a:t>
            </a:r>
            <a:r>
              <a:rPr lang="ko-KR" altLang="en-US" b="0" dirty="0" err="1"/>
              <a:t>보시다시피</a:t>
            </a:r>
            <a:r>
              <a:rPr lang="ko-KR" altLang="en-US" b="0" dirty="0"/>
              <a:t> </a:t>
            </a:r>
            <a:r>
              <a:rPr lang="ko-KR" altLang="en-US" dirty="0"/>
              <a:t>여러가지 객체에 대해 분류를 하고</a:t>
            </a:r>
            <a:r>
              <a:rPr lang="en-US" altLang="ko-KR" dirty="0"/>
              <a:t>,</a:t>
            </a:r>
            <a:r>
              <a:rPr lang="ko-KR" altLang="en-US" dirty="0"/>
              <a:t> 그 객체들이 어디 있는지 파악하는 것을 동시에 수행하게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38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491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31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148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73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641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02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425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79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261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1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769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005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304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780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68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104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</a:t>
            </a:r>
            <a:r>
              <a:rPr lang="ko-KR" altLang="en-US" dirty="0"/>
              <a:t> 저희가 사용할 장비들입니다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Pan Tilt Zoom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야간 대응용 조명</a:t>
            </a:r>
            <a:r>
              <a:rPr lang="en-US" altLang="ko-KR" dirty="0"/>
              <a:t>, </a:t>
            </a:r>
            <a:r>
              <a:rPr lang="ko-KR" altLang="en-US" dirty="0"/>
              <a:t>경고 방송용 스피커 및 마이크를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7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운영체제는 </a:t>
            </a:r>
            <a:r>
              <a:rPr lang="en-US" altLang="ko-KR" dirty="0"/>
              <a:t>L4T </a:t>
            </a:r>
            <a:r>
              <a:rPr lang="ko-KR" altLang="en-US" dirty="0"/>
              <a:t>커널 기반 우분투를 사용하고 </a:t>
            </a:r>
            <a:r>
              <a:rPr lang="en-US" altLang="ko-KR" dirty="0" err="1"/>
              <a:t>nvidia</a:t>
            </a:r>
            <a:r>
              <a:rPr lang="ko-KR" altLang="en-US" dirty="0"/>
              <a:t>에서 제공하는 </a:t>
            </a:r>
            <a:r>
              <a:rPr lang="en-US" altLang="ko-KR" dirty="0"/>
              <a:t>Jetson </a:t>
            </a:r>
            <a:r>
              <a:rPr lang="ko-KR" altLang="en-US" dirty="0"/>
              <a:t>제품군 전용 소프트웨어 스택인</a:t>
            </a:r>
            <a:r>
              <a:rPr lang="en-US" altLang="ko-KR" dirty="0"/>
              <a:t> </a:t>
            </a:r>
            <a:r>
              <a:rPr lang="en-US" altLang="ko-KR" dirty="0" err="1"/>
              <a:t>JetPack</a:t>
            </a:r>
            <a:r>
              <a:rPr lang="ko-KR" altLang="en-US" dirty="0"/>
              <a:t>을 적용하여 </a:t>
            </a:r>
            <a:r>
              <a:rPr lang="ko-KR" altLang="en-US" dirty="0" err="1"/>
              <a:t>사용중입니다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072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언어로는 </a:t>
            </a:r>
            <a:r>
              <a:rPr lang="en-US" altLang="ko-KR" dirty="0"/>
              <a:t>C++,</a:t>
            </a:r>
            <a:r>
              <a:rPr lang="ko-KR" altLang="en-US" dirty="0"/>
              <a:t> </a:t>
            </a:r>
            <a:r>
              <a:rPr lang="en-US" altLang="ko-KR" dirty="0"/>
              <a:t>Python 3, Bash script</a:t>
            </a:r>
            <a:r>
              <a:rPr lang="ko-KR" altLang="en-US" dirty="0"/>
              <a:t>를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프로토타입을 </a:t>
            </a:r>
            <a:r>
              <a:rPr lang="en-US" altLang="ko-KR" dirty="0"/>
              <a:t>python</a:t>
            </a:r>
            <a:r>
              <a:rPr lang="ko-KR" altLang="en-US" dirty="0"/>
              <a:t>으로 작성하며</a:t>
            </a:r>
            <a:r>
              <a:rPr lang="en-US" altLang="ko-KR" dirty="0"/>
              <a:t>, </a:t>
            </a:r>
            <a:r>
              <a:rPr lang="ko-KR" altLang="en-US" dirty="0"/>
              <a:t>성능 테스트를 하여 적합한 성능이 나오면 </a:t>
            </a:r>
            <a:r>
              <a:rPr lang="en-US" altLang="ko-KR" dirty="0"/>
              <a:t>C++</a:t>
            </a:r>
            <a:r>
              <a:rPr lang="ko-KR" altLang="en-US" dirty="0"/>
              <a:t>를 사용하지 않을 것이며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요구 성능에 </a:t>
            </a:r>
            <a:r>
              <a:rPr lang="ko-KR" altLang="en-US" dirty="0" err="1"/>
              <a:t>못미칠</a:t>
            </a:r>
            <a:r>
              <a:rPr lang="ko-KR" altLang="en-US" dirty="0"/>
              <a:t> 시에 </a:t>
            </a:r>
            <a:r>
              <a:rPr lang="en-US" altLang="ko-KR" dirty="0"/>
              <a:t>C++</a:t>
            </a:r>
            <a:r>
              <a:rPr lang="ko-KR" altLang="en-US" dirty="0"/>
              <a:t>로 </a:t>
            </a:r>
            <a:r>
              <a:rPr lang="ko-KR" altLang="en-US" dirty="0" err="1"/>
              <a:t>포팅할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자동 설치 스크립트를 위해 </a:t>
            </a:r>
            <a:r>
              <a:rPr lang="en-US" altLang="ko-KR" dirty="0"/>
              <a:t>python</a:t>
            </a:r>
            <a:r>
              <a:rPr lang="ko-KR" altLang="en-US" dirty="0"/>
              <a:t>과 </a:t>
            </a:r>
            <a:r>
              <a:rPr lang="en-US" altLang="ko-KR" dirty="0"/>
              <a:t>bash script</a:t>
            </a:r>
            <a:r>
              <a:rPr lang="ko-KR" altLang="en-US" dirty="0"/>
              <a:t>를 사용하게 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684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714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업무 분담입니다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150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42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550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2262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32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894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79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이렇게 만들어진 시스템은</a:t>
            </a:r>
            <a:r>
              <a:rPr lang="en-US" altLang="ko-KR" dirty="0"/>
              <a:t>, </a:t>
            </a:r>
            <a:r>
              <a:rPr lang="ko-KR" altLang="en-US" dirty="0"/>
              <a:t>기존의 시스템과 비교해 가격 경쟁력을 갖추고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유지보수가 용이하며</a:t>
            </a:r>
            <a:r>
              <a:rPr lang="en-US" altLang="ko-KR" dirty="0"/>
              <a:t>, </a:t>
            </a:r>
            <a:r>
              <a:rPr lang="ko-KR" altLang="en-US" dirty="0"/>
              <a:t>여러 환경에 적용할 수 있는 범용성 높은 시스템이 됩니다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기존의 여러 장비를 사용한 고비용 시스템을 비교적 저가인 개발용 보드로 상당 부분을 대체하여 많은 비용을 절약할 수 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라즈베리파이</a:t>
            </a:r>
            <a:r>
              <a:rPr lang="ko-KR" altLang="en-US" dirty="0"/>
              <a:t> 같은 개발용 보드는 대부분을 소프트웨어로 제어하기 때문에 유지보수가 굉장히 쉬우며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장거리 무선 통신을 지원하기 때문에 감시 지역과 멀리 떨어진 곳에서도 관제가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83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918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21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저희가 이번 프로젝트에 사용할 핵심 기술입니다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사진에 보이는 사각형들을 </a:t>
            </a:r>
            <a:r>
              <a:rPr lang="en-US" altLang="ko-KR" dirty="0"/>
              <a:t>Bounding Box</a:t>
            </a:r>
            <a:r>
              <a:rPr lang="ko-KR" altLang="en-US" dirty="0"/>
              <a:t>라 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YOLO </a:t>
            </a:r>
            <a:r>
              <a:rPr lang="ko-KR" altLang="en-US" dirty="0"/>
              <a:t>라는 신경망 모델은</a:t>
            </a:r>
            <a:r>
              <a:rPr lang="en-US" altLang="ko-KR" dirty="0"/>
              <a:t>, Object Detection</a:t>
            </a:r>
            <a:r>
              <a:rPr lang="ko-KR" altLang="en-US" dirty="0"/>
              <a:t>을 수행하기 위해 여러 단계를 거치던 기존의 모델들과 달리</a:t>
            </a:r>
            <a:endParaRPr lang="en-US" altLang="ko-KR" dirty="0"/>
          </a:p>
          <a:p>
            <a:r>
              <a:rPr lang="en-US" altLang="ko-KR" dirty="0"/>
              <a:t>One-Stage</a:t>
            </a:r>
            <a:r>
              <a:rPr lang="ko-KR" altLang="en-US" dirty="0"/>
              <a:t>로 객체들을 찾아냅니다</a:t>
            </a:r>
            <a:r>
              <a:rPr lang="en-US" altLang="ko-KR" dirty="0"/>
              <a:t>. </a:t>
            </a:r>
            <a:r>
              <a:rPr lang="ko-KR" altLang="en-US" dirty="0"/>
              <a:t>게다가 기존에 널리 쓰이던 모델보다 상당히 빠르며</a:t>
            </a:r>
            <a:r>
              <a:rPr lang="en-US" altLang="ko-KR" dirty="0"/>
              <a:t>, </a:t>
            </a:r>
            <a:r>
              <a:rPr lang="ko-KR" altLang="en-US" dirty="0"/>
              <a:t>현재까지도 계속해서 발전하고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98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06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5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34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8661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350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44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03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00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3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64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01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8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536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0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4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973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0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C47553F-4459-4C80-8122-A9A745BD2AA7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32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mnilert.com/solutions/gun-detection-system" TargetMode="External"/><Relationship Id="rId3" Type="http://schemas.openxmlformats.org/officeDocument/2006/relationships/hyperlink" Target="https://nuggy875.tistory.com/20" TargetMode="External"/><Relationship Id="rId7" Type="http://schemas.openxmlformats.org/officeDocument/2006/relationships/hyperlink" Target="https://developer.nvidia.com/embedded/jetson-nano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augmented-startups/top-yolo-variants-of-2021-19dddc23043c" TargetMode="External"/><Relationship Id="rId5" Type="http://schemas.openxmlformats.org/officeDocument/2006/relationships/hyperlink" Target="https://arxiv.org/abs/1905.05055" TargetMode="External"/><Relationship Id="rId4" Type="http://schemas.openxmlformats.org/officeDocument/2006/relationships/hyperlink" Target="https://bkshin.tistory.com/entry/%EB%85%BC%EB%AC%B8-%EB%A6%AC%EB%B7%B0-YOLOYou-Only-Look-Once" TargetMode="External"/><Relationship Id="rId9" Type="http://schemas.openxmlformats.org/officeDocument/2006/relationships/hyperlink" Target="https://deepknowledge-us.github.io/US-Real-time-gun-detection-in-CCTV-An-open-problem-dataset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tvnews.co.kr/news/articleView.html?idxno=86981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cctvnews.co.kr/news/articleView.html?idxno=2917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7391B-5613-4E95-ADB0-DE3B507CB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116" y="2280356"/>
            <a:ext cx="7325359" cy="2318455"/>
          </a:xfrm>
        </p:spPr>
        <p:txBody>
          <a:bodyPr>
            <a:normAutofit fontScale="90000"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실시간 총기 위협 감지를 위한</a:t>
            </a: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CCTV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감시 시스템</a:t>
            </a: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Real-Time gun threat detection in CCTV </a:t>
            </a: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survailance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system.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B6D4C4-73E0-4141-B8A9-38DA80E7B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8923" y="3086100"/>
            <a:ext cx="2600133" cy="685800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2017202036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2019150023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C65C1736-53B1-470D-942F-05812B5631FC}"/>
              </a:ext>
            </a:extLst>
          </p:cNvPr>
          <p:cNvSpPr txBox="1">
            <a:spLocks/>
          </p:cNvSpPr>
          <p:nvPr/>
        </p:nvSpPr>
        <p:spPr>
          <a:xfrm>
            <a:off x="10089500" y="6453156"/>
            <a:ext cx="2058958" cy="3022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지도교수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나보균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829AE73-B0E1-448E-A6BB-8FCA6FE37A8C}"/>
              </a:ext>
            </a:extLst>
          </p:cNvPr>
          <p:cNvCxnSpPr>
            <a:cxnSpLocks/>
          </p:cNvCxnSpPr>
          <p:nvPr/>
        </p:nvCxnSpPr>
        <p:spPr>
          <a:xfrm>
            <a:off x="807085" y="3451860"/>
            <a:ext cx="67151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48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효과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A2C3B6-C364-4D8A-A66C-A6D1D122446E}"/>
              </a:ext>
            </a:extLst>
          </p:cNvPr>
          <p:cNvSpPr txBox="1"/>
          <p:nvPr/>
        </p:nvSpPr>
        <p:spPr>
          <a:xfrm>
            <a:off x="481012" y="1294988"/>
            <a:ext cx="112299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소형화된 시스템에서 안정적이고 강력한 기능 제공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코어를 포함한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GPU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탑재된 초소형 개발 보드인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Jetson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Nano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뛰어난 컴퓨팅 성능으로 작고 가벼우면서 기존의 중앙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집중형인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시스템에 뒤지지 않는 기능을 제공함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Linux OS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사용으로 타 운영체제와 비교해 안정성을 확보함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1DDEF-AD81-4C37-BD83-DA0057D01FCB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5/22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D67DFC-B7BB-4986-8626-57EE1D061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735233"/>
            <a:ext cx="10656300" cy="354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99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D528D-115C-4E04-8CA6-08156D772B5B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 : One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Stage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Detector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여러개이(가) 표시된 사진&#10;&#10;자동 생성된 설명">
            <a:extLst>
              <a:ext uri="{FF2B5EF4-FFF2-40B4-BE49-F238E27FC236}">
                <a16:creationId xmlns:a16="http://schemas.microsoft.com/office/drawing/2014/main" id="{9584904B-2B2B-4ABB-8CA2-30A58F785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3" y="2889886"/>
            <a:ext cx="3871125" cy="216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C41A56-8643-45C0-ABC2-6139E5B783D7}"/>
              </a:ext>
            </a:extLst>
          </p:cNvPr>
          <p:cNvSpPr txBox="1"/>
          <p:nvPr/>
        </p:nvSpPr>
        <p:spPr>
          <a:xfrm>
            <a:off x="4946018" y="2654677"/>
            <a:ext cx="67411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You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Only Look Once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여러 단계에 거쳐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(multi-task)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수행하는 기존의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모델과는 달리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Regression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Bounding Box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찾아냄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YOLO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이전에 가장 좋은 성능을 내던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Faster R-CNN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 이상 빠름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(YOLO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속도 우선 버전은 초당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160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 이상을 처리할 수 있음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v5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 개발되었으며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YOLOF, YOLOR, Yolo-Tiny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등의 다양한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변종이 존재함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05C6B-C23F-45D6-A96F-73E9C914A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548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4197A-5324-457C-982E-AADEF2352D94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7/22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6C7CD-1687-4C89-9C7C-23FBA4E399F0}"/>
              </a:ext>
            </a:extLst>
          </p:cNvPr>
          <p:cNvSpPr txBox="1"/>
          <p:nvPr/>
        </p:nvSpPr>
        <p:spPr>
          <a:xfrm>
            <a:off x="533401" y="1299704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Real-time gun detection in CCTV: An open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FD18C-37DF-4883-9D65-7ED328E8DC9A}"/>
              </a:ext>
            </a:extLst>
          </p:cNvPr>
          <p:cNvSpPr txBox="1"/>
          <p:nvPr/>
        </p:nvSpPr>
        <p:spPr>
          <a:xfrm>
            <a:off x="533401" y="1913668"/>
            <a:ext cx="90960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 detector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학습시키기 위한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현실세계의 영상 데이터를 기반으로 만든 전체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5149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Mock Attack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Unity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엔진에서 렌더링한 가상의 이미지인 전체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4000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Unity Synthetic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나눠져 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 descr="실내, 바닥이(가) 표시된 사진&#10;&#10;자동 생성된 설명">
            <a:extLst>
              <a:ext uri="{FF2B5EF4-FFF2-40B4-BE49-F238E27FC236}">
                <a16:creationId xmlns:a16="http://schemas.microsoft.com/office/drawing/2014/main" id="{1B7A9DE9-6E54-42BB-9B67-C930E44E3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270206"/>
            <a:ext cx="3042356" cy="3187743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3C7F683-39B6-4AC3-92E8-B66A6F1C1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04" y="3237106"/>
            <a:ext cx="6171675" cy="322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5BA2D-9148-4DF7-A12A-C1EAE8BD2D7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8/22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6CCB1-AD11-4D65-B550-ADAC642B2A7C}"/>
              </a:ext>
            </a:extLst>
          </p:cNvPr>
          <p:cNvSpPr txBox="1"/>
          <p:nvPr/>
        </p:nvSpPr>
        <p:spPr>
          <a:xfrm>
            <a:off x="533401" y="1299704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Omnilert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EE8EF5B-3E7D-4784-9B14-E5D6EF8C9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3041517"/>
            <a:ext cx="10363200" cy="33491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405234-E397-47F6-B493-0215F6059721}"/>
              </a:ext>
            </a:extLst>
          </p:cNvPr>
          <p:cNvSpPr txBox="1"/>
          <p:nvPr/>
        </p:nvSpPr>
        <p:spPr>
          <a:xfrm>
            <a:off x="533401" y="1913668"/>
            <a:ext cx="9096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미국의 카메라 보안 솔루션 업체인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Omnilert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년부터 제공하는 솔루션이다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모니터링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 시스템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감지 시 자동 호출 등의 기능을 제공한다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869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85351C-73E4-44D6-999C-0217723E4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88" y="1575602"/>
            <a:ext cx="86868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4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구조도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  <p:pic>
        <p:nvPicPr>
          <p:cNvPr id="5" name="그림 4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7378E088-17D1-4588-BB12-F280CC07C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5" y="1302099"/>
            <a:ext cx="10091939" cy="54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71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44054-A27C-4FC1-9566-4C0D2294A342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C15BF-E336-4B15-B8B6-F2A362410721}"/>
              </a:ext>
            </a:extLst>
          </p:cNvPr>
          <p:cNvSpPr txBox="1"/>
          <p:nvPr/>
        </p:nvSpPr>
        <p:spPr>
          <a:xfrm>
            <a:off x="533401" y="1634053"/>
            <a:ext cx="104393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YOLOv4-Tiny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모델을 총기류와 사람을 인식하도록 학습시키려면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gun detection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human detection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섞어야 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섞을 데이터셋은 다음과 같다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 Real-time gun detection in CCTV An open problem dataset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COCO Detection 2017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Guns Object Detection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789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44054-A27C-4FC1-9566-4C0D2294A342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학습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A05A9-7DC3-436A-99AD-71CB85D995F1}"/>
              </a:ext>
            </a:extLst>
          </p:cNvPr>
          <p:cNvSpPr txBox="1"/>
          <p:nvPr/>
        </p:nvSpPr>
        <p:spPr>
          <a:xfrm>
            <a:off x="533401" y="1634053"/>
            <a:ext cx="10439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데이터셋의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label format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 dataset format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변환해 준다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Bounding box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discrete number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0~1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사이의 값으로 변환하고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coco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convertToYolo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 format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변환한다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D7455A-7CDB-43E5-ACD1-B8FCDAA61DA9}"/>
              </a:ext>
            </a:extLst>
          </p:cNvPr>
          <p:cNvSpPr txBox="1"/>
          <p:nvPr/>
        </p:nvSpPr>
        <p:spPr>
          <a:xfrm>
            <a:off x="577916" y="4469433"/>
            <a:ext cx="10439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Config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파일을 학습 목적에 맞게 수정하고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데이터셋을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test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08C76C-0A4E-4FEA-9888-6F597C348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44" y="2407598"/>
            <a:ext cx="3662488" cy="19666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34F84E-D93A-4587-BA9D-C1F98A29A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44" y="4903194"/>
            <a:ext cx="3453979" cy="17463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BBCFBC-CCA5-4FCA-AB02-D58295450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269" y="4903194"/>
            <a:ext cx="3304515" cy="17463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56D2510-4AD3-48C2-BC19-6683AA17A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321" y="2388568"/>
            <a:ext cx="5172435" cy="196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16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483F9D-AAB5-4DE7-A5E5-FF6609455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963824"/>
            <a:ext cx="2722267" cy="346354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920800-338B-4AFE-8A2D-5D5AF6FD1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092791"/>
              </p:ext>
            </p:extLst>
          </p:nvPr>
        </p:nvGraphicFramePr>
        <p:xfrm>
          <a:off x="3735867" y="2609920"/>
          <a:ext cx="6201954" cy="8190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907">
                  <a:extLst>
                    <a:ext uri="{9D8B030D-6E8A-4147-A177-3AD203B41FA5}">
                      <a16:colId xmlns:a16="http://schemas.microsoft.com/office/drawing/2014/main" val="3692344928"/>
                    </a:ext>
                  </a:extLst>
                </a:gridCol>
                <a:gridCol w="5205047">
                  <a:extLst>
                    <a:ext uri="{9D8B030D-6E8A-4147-A177-3AD203B41FA5}">
                      <a16:colId xmlns:a16="http://schemas.microsoft.com/office/drawing/2014/main" val="1085100002"/>
                    </a:ext>
                  </a:extLst>
                </a:gridCol>
              </a:tblGrid>
              <a:tr h="35570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VideoCapture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79794"/>
                  </a:ext>
                </a:extLst>
              </a:tr>
              <a:tr h="46338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카메라 디바이스로부터 이미지 데이터를 읽어와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저장하는 클래스이다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내부적으로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OpenCV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VideoCapture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클래스를 사용한다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19467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C015F72-541E-4977-AE11-9D27C9037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700960"/>
              </p:ext>
            </p:extLst>
          </p:nvPr>
        </p:nvGraphicFramePr>
        <p:xfrm>
          <a:off x="3735867" y="3741830"/>
          <a:ext cx="6201954" cy="12112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561">
                  <a:extLst>
                    <a:ext uri="{9D8B030D-6E8A-4147-A177-3AD203B41FA5}">
                      <a16:colId xmlns:a16="http://schemas.microsoft.com/office/drawing/2014/main" val="3538319286"/>
                    </a:ext>
                  </a:extLst>
                </a:gridCol>
                <a:gridCol w="5205393">
                  <a:extLst>
                    <a:ext uri="{9D8B030D-6E8A-4147-A177-3AD203B41FA5}">
                      <a16:colId xmlns:a16="http://schemas.microsoft.com/office/drawing/2014/main" val="2672901868"/>
                    </a:ext>
                  </a:extLst>
                </a:gridCol>
              </a:tblGrid>
              <a:tr h="3028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read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279312"/>
                  </a:ext>
                </a:extLst>
              </a:tr>
              <a:tr h="3028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4507551"/>
                  </a:ext>
                </a:extLst>
              </a:tr>
              <a:tr h="3028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82371"/>
                  </a:ext>
                </a:extLst>
              </a:tr>
              <a:tr h="3028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카메라에서 한 프레임을 읽어와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저장한다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38398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CFD4BED-7B16-4F5D-8FF0-C0162B43CC8C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VideoCapture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806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9B83A5-EEC0-49EB-AF78-9BAF7897F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50368"/>
            <a:ext cx="2229897" cy="38829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814FC4A-BAD4-4F4F-A999-227005F47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517324"/>
              </p:ext>
            </p:extLst>
          </p:nvPr>
        </p:nvGraphicFramePr>
        <p:xfrm>
          <a:off x="3665528" y="1306390"/>
          <a:ext cx="6161760" cy="81572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01957">
                  <a:extLst>
                    <a:ext uri="{9D8B030D-6E8A-4147-A177-3AD203B41FA5}">
                      <a16:colId xmlns:a16="http://schemas.microsoft.com/office/drawing/2014/main" val="1314073360"/>
                    </a:ext>
                  </a:extLst>
                </a:gridCol>
                <a:gridCol w="5259803">
                  <a:extLst>
                    <a:ext uri="{9D8B030D-6E8A-4147-A177-3AD203B41FA5}">
                      <a16:colId xmlns:a16="http://schemas.microsoft.com/office/drawing/2014/main" val="35053984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VideoStreamer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54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로부터 이미지 데이터를 가져와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H264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혹은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H265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인코딩하여 음성 데이터와 합쳐 관리 서버로 전송한다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Pipeline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클래스를 사용하여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RTSP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프로토콜로 영상 데이터를 전송한다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86480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8585852-E0EC-4429-BDBF-82B3E6805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28865"/>
              </p:ext>
            </p:extLst>
          </p:nvPr>
        </p:nvGraphicFramePr>
        <p:xfrm>
          <a:off x="3665528" y="2322784"/>
          <a:ext cx="6161760" cy="107494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1957">
                  <a:extLst>
                    <a:ext uri="{9D8B030D-6E8A-4147-A177-3AD203B41FA5}">
                      <a16:colId xmlns:a16="http://schemas.microsoft.com/office/drawing/2014/main" val="1059273603"/>
                    </a:ext>
                  </a:extLst>
                </a:gridCol>
                <a:gridCol w="5259803">
                  <a:extLst>
                    <a:ext uri="{9D8B030D-6E8A-4147-A177-3AD203B41FA5}">
                      <a16:colId xmlns:a16="http://schemas.microsoft.com/office/drawing/2014/main" val="2211923029"/>
                    </a:ext>
                  </a:extLst>
                </a:gridCol>
              </a:tblGrid>
              <a:tr h="2692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build_pipeline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712220"/>
                  </a:ext>
                </a:extLst>
              </a:tr>
              <a:tr h="2692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2311874"/>
                  </a:ext>
                </a:extLst>
              </a:tr>
              <a:tr h="2692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590026"/>
                  </a:ext>
                </a:extLst>
              </a:tr>
              <a:tr h="26731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streaming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사용될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pipeline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만든다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7501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254C2C8-6F5D-4271-8D93-B6EBE7653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429203"/>
              </p:ext>
            </p:extLst>
          </p:nvPr>
        </p:nvGraphicFramePr>
        <p:xfrm>
          <a:off x="3665528" y="3598401"/>
          <a:ext cx="6161760" cy="1074945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01957">
                  <a:extLst>
                    <a:ext uri="{9D8B030D-6E8A-4147-A177-3AD203B41FA5}">
                      <a16:colId xmlns:a16="http://schemas.microsoft.com/office/drawing/2014/main" val="3774788525"/>
                    </a:ext>
                  </a:extLst>
                </a:gridCol>
                <a:gridCol w="5259803">
                  <a:extLst>
                    <a:ext uri="{9D8B030D-6E8A-4147-A177-3AD203B41FA5}">
                      <a16:colId xmlns:a16="http://schemas.microsoft.com/office/drawing/2014/main" val="1699863825"/>
                    </a:ext>
                  </a:extLst>
                </a:gridCol>
              </a:tblGrid>
              <a:tr h="26905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close_pipeline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2122"/>
                  </a:ext>
                </a:extLst>
              </a:tr>
              <a:tr h="2692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15252"/>
                  </a:ext>
                </a:extLst>
              </a:tr>
              <a:tr h="2692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727391"/>
                  </a:ext>
                </a:extLst>
              </a:tr>
              <a:tr h="26736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사용중인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pipeline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닫는다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5005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A7BFB6A-9EBE-4EC1-8F24-AEFA63A1B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079509"/>
              </p:ext>
            </p:extLst>
          </p:nvPr>
        </p:nvGraphicFramePr>
        <p:xfrm>
          <a:off x="3665528" y="4867903"/>
          <a:ext cx="6161760" cy="120713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01957">
                  <a:extLst>
                    <a:ext uri="{9D8B030D-6E8A-4147-A177-3AD203B41FA5}">
                      <a16:colId xmlns:a16="http://schemas.microsoft.com/office/drawing/2014/main" val="4294136324"/>
                    </a:ext>
                  </a:extLst>
                </a:gridCol>
                <a:gridCol w="5259803">
                  <a:extLst>
                    <a:ext uri="{9D8B030D-6E8A-4147-A177-3AD203B41FA5}">
                      <a16:colId xmlns:a16="http://schemas.microsoft.com/office/drawing/2014/main" val="4165353695"/>
                    </a:ext>
                  </a:extLst>
                </a:gridCol>
              </a:tblGrid>
              <a:tr h="18804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on_need_data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72971"/>
                  </a:ext>
                </a:extLst>
              </a:tr>
              <a:tr h="39309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src: Gst.Element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length: int 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001730"/>
                  </a:ext>
                </a:extLst>
              </a:tr>
              <a:tr h="18819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24720"/>
                  </a:ext>
                </a:extLst>
              </a:tr>
              <a:tr h="39177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파이프라인을 통해 영상 데이터를 전송하기 위해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요청시의 </a:t>
                      </a:r>
                      <a:r>
                        <a:rPr lang="ko-KR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콜백으로써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파이프라인에 연결한다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43772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86B9EB9-EAAC-408E-B9F3-E4D4866212C1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VideoStreamer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319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EE32AD-4B1B-49C7-8316-50732B80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550" y="3005137"/>
            <a:ext cx="2429480" cy="847725"/>
          </a:xfrm>
        </p:spPr>
        <p:txBody>
          <a:bodyPr/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7B1B1A8-FAEC-41F9-8A16-305D9E7DF63E}"/>
              </a:ext>
            </a:extLst>
          </p:cNvPr>
          <p:cNvSpPr txBox="1">
            <a:spLocks/>
          </p:cNvSpPr>
          <p:nvPr/>
        </p:nvSpPr>
        <p:spPr>
          <a:xfrm>
            <a:off x="5734723" y="468009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1B1A240-6600-448E-8CA8-A6FE5FC451D0}"/>
              </a:ext>
            </a:extLst>
          </p:cNvPr>
          <p:cNvSpPr txBox="1">
            <a:spLocks/>
          </p:cNvSpPr>
          <p:nvPr/>
        </p:nvSpPr>
        <p:spPr>
          <a:xfrm>
            <a:off x="5734723" y="1124748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CAF2913-CF8F-4CC7-93AD-F0ADBB2C5D8D}"/>
              </a:ext>
            </a:extLst>
          </p:cNvPr>
          <p:cNvSpPr txBox="1">
            <a:spLocks/>
          </p:cNvSpPr>
          <p:nvPr/>
        </p:nvSpPr>
        <p:spPr>
          <a:xfrm>
            <a:off x="5734723" y="1778148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ABDE202-F354-4ABE-AB61-5DAE79E2E6CA}"/>
              </a:ext>
            </a:extLst>
          </p:cNvPr>
          <p:cNvSpPr txBox="1">
            <a:spLocks/>
          </p:cNvSpPr>
          <p:nvPr/>
        </p:nvSpPr>
        <p:spPr>
          <a:xfrm>
            <a:off x="5734721" y="2431548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B2B9034-D1F6-475A-B73D-B704E9F7CD4F}"/>
              </a:ext>
            </a:extLst>
          </p:cNvPr>
          <p:cNvSpPr txBox="1">
            <a:spLocks/>
          </p:cNvSpPr>
          <p:nvPr/>
        </p:nvSpPr>
        <p:spPr>
          <a:xfrm>
            <a:off x="5734719" y="3083838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DC53BC8-BA07-43E9-96BF-404188660E1D}"/>
              </a:ext>
            </a:extLst>
          </p:cNvPr>
          <p:cNvSpPr txBox="1">
            <a:spLocks/>
          </p:cNvSpPr>
          <p:nvPr/>
        </p:nvSpPr>
        <p:spPr>
          <a:xfrm>
            <a:off x="5734717" y="3735018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60723F1-A269-43E2-8849-F92DD287EF06}"/>
              </a:ext>
            </a:extLst>
          </p:cNvPr>
          <p:cNvSpPr txBox="1">
            <a:spLocks/>
          </p:cNvSpPr>
          <p:nvPr/>
        </p:nvSpPr>
        <p:spPr>
          <a:xfrm>
            <a:off x="5734717" y="5079861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설계 수행 일정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92A9EBA-45F9-4A84-BEB3-551012AAEC5A}"/>
              </a:ext>
            </a:extLst>
          </p:cNvPr>
          <p:cNvSpPr txBox="1">
            <a:spLocks/>
          </p:cNvSpPr>
          <p:nvPr/>
        </p:nvSpPr>
        <p:spPr>
          <a:xfrm>
            <a:off x="5734717" y="5735481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77838E4-47B7-4430-B31D-58557C857F59}"/>
              </a:ext>
            </a:extLst>
          </p:cNvPr>
          <p:cNvSpPr txBox="1">
            <a:spLocks/>
          </p:cNvSpPr>
          <p:nvPr/>
        </p:nvSpPr>
        <p:spPr>
          <a:xfrm>
            <a:off x="5734718" y="4415361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</a:p>
        </p:txBody>
      </p:sp>
    </p:spTree>
    <p:extLst>
      <p:ext uri="{BB962C8B-B14F-4D97-AF65-F5344CB8AC3E}">
        <p14:creationId xmlns:p14="http://schemas.microsoft.com/office/powerpoint/2010/main" val="4041379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CF20FD-776A-461D-AD06-72D3E3B978FD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DetectionSender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D08E107-C952-4D22-9780-D9ED0CA0F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9" y="1885950"/>
            <a:ext cx="3013202" cy="4034204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3EB3D99-1512-4007-BA22-5B1294258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670847"/>
              </p:ext>
            </p:extLst>
          </p:nvPr>
        </p:nvGraphicFramePr>
        <p:xfrm>
          <a:off x="4238283" y="2790316"/>
          <a:ext cx="7100276" cy="88310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948572344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684603798"/>
                    </a:ext>
                  </a:extLst>
                </a:gridCol>
              </a:tblGrid>
              <a:tr h="2864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DetectionSender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46693"/>
                  </a:ext>
                </a:extLst>
              </a:tr>
              <a:tr h="59669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data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관리 서버에 전송하는 역할을 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 상태에 상관없이 항시 작동해야 하므로 연결이 끊어지면 일정 시간마다 연결을 재시도한다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062243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06EEE7-26E2-43B0-BCBF-7FCD60D25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751119"/>
              </p:ext>
            </p:extLst>
          </p:nvPr>
        </p:nvGraphicFramePr>
        <p:xfrm>
          <a:off x="4238283" y="3916525"/>
          <a:ext cx="7100276" cy="120863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3902621140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1148577526"/>
                    </a:ext>
                  </a:extLst>
                </a:gridCol>
              </a:tblGrid>
              <a:tr h="2741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connect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925091"/>
                  </a:ext>
                </a:extLst>
              </a:tr>
              <a:tr h="2461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793676"/>
                  </a:ext>
                </a:extLst>
              </a:tr>
              <a:tr h="3465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626956"/>
                  </a:ext>
                </a:extLst>
              </a:tr>
              <a:tr h="34174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서버에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프로토콜 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접속 </a:t>
                      </a:r>
                      <a:r>
                        <a:rPr lang="ko-KR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실패시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일정 시간마다 재접속을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47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30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CF20FD-776A-461D-AD06-72D3E3B978FD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DetectionSender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D08E107-C952-4D22-9780-D9ED0CA0F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9" y="1885950"/>
            <a:ext cx="3013202" cy="403420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96AF54C-240C-440D-A50D-A991E26DD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554489"/>
              </p:ext>
            </p:extLst>
          </p:nvPr>
        </p:nvGraphicFramePr>
        <p:xfrm>
          <a:off x="4238283" y="4314092"/>
          <a:ext cx="7100276" cy="160606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1716348059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4191274564"/>
                    </a:ext>
                  </a:extLst>
                </a:gridCol>
              </a:tblGrid>
              <a:tr h="31590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communicate_automatically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400038"/>
                  </a:ext>
                </a:extLst>
              </a:tr>
              <a:tr h="31590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611379"/>
                  </a:ext>
                </a:extLst>
              </a:tr>
              <a:tr h="31590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583772"/>
                  </a:ext>
                </a:extLst>
              </a:tr>
              <a:tr h="6583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서버에 접속을 시도하고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하는 과정을 자동으로 수행한다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만약 연결이 끊어지면 다시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connect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함수를 호출하여 계속해서 재접속을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86956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5ABB7AA-ECCC-4EF7-89B9-4DCA5F649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761576"/>
              </p:ext>
            </p:extLst>
          </p:nvPr>
        </p:nvGraphicFramePr>
        <p:xfrm>
          <a:off x="4238283" y="1324782"/>
          <a:ext cx="7100276" cy="2518823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946340899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2551161086"/>
                    </a:ext>
                  </a:extLst>
                </a:gridCol>
              </a:tblGrid>
              <a:tr h="40155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186246"/>
                  </a:ext>
                </a:extLst>
              </a:tr>
              <a:tr h="3730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892934"/>
                  </a:ext>
                </a:extLst>
              </a:tr>
              <a:tr h="4246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964675"/>
                  </a:ext>
                </a:extLst>
              </a:tr>
              <a:tr h="131963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서버에 접속 한 후에 실행하는 메소드이다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통신을 수행하며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처음에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Camera Identification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수행한 뒤 계속해서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데이터를 가져와 전송한다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last timestamp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기록해 현재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가장 앞에 있는 데이터의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timestamp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비교해 작거나 같으면 전송하지 않고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크다면 전송하고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last timestamp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업데이트한다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005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67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92363-123A-4F9A-BE81-0485533D7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20436"/>
            <a:ext cx="2950248" cy="2705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99437-E052-4310-AE2C-EC6EF32BFEA5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ObjectDetector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02C5A60-17C8-4CE6-AB4E-0A743A284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410553"/>
              </p:ext>
            </p:extLst>
          </p:nvPr>
        </p:nvGraphicFramePr>
        <p:xfrm>
          <a:off x="4343400" y="1324782"/>
          <a:ext cx="6995159" cy="99565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23950">
                  <a:extLst>
                    <a:ext uri="{9D8B030D-6E8A-4147-A177-3AD203B41FA5}">
                      <a16:colId xmlns:a16="http://schemas.microsoft.com/office/drawing/2014/main" val="902514043"/>
                    </a:ext>
                  </a:extLst>
                </a:gridCol>
                <a:gridCol w="5971209">
                  <a:extLst>
                    <a:ext uri="{9D8B030D-6E8A-4147-A177-3AD203B41FA5}">
                      <a16:colId xmlns:a16="http://schemas.microsoft.com/office/drawing/2014/main" val="1026273049"/>
                    </a:ext>
                  </a:extLst>
                </a:gridCol>
              </a:tblGrid>
              <a:tr h="23859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ObjectDetector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41109"/>
                  </a:ext>
                </a:extLst>
              </a:tr>
              <a:tr h="75705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로부터 이미지 데이터를 가져와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Neural Network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사용하여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object detection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수행한다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수행 결과는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 stamp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함께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저장한다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1713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18CEA74-A01A-4B54-A121-9172D451D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728664"/>
              </p:ext>
            </p:extLst>
          </p:nvPr>
        </p:nvGraphicFramePr>
        <p:xfrm>
          <a:off x="4343400" y="2693756"/>
          <a:ext cx="6995159" cy="148454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23950">
                  <a:extLst>
                    <a:ext uri="{9D8B030D-6E8A-4147-A177-3AD203B41FA5}">
                      <a16:colId xmlns:a16="http://schemas.microsoft.com/office/drawing/2014/main" val="2582645993"/>
                    </a:ext>
                  </a:extLst>
                </a:gridCol>
                <a:gridCol w="5971209">
                  <a:extLst>
                    <a:ext uri="{9D8B030D-6E8A-4147-A177-3AD203B41FA5}">
                      <a16:colId xmlns:a16="http://schemas.microsoft.com/office/drawing/2014/main" val="339371540"/>
                    </a:ext>
                  </a:extLst>
                </a:gridCol>
              </a:tblGrid>
              <a:tr h="29194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862149"/>
                  </a:ext>
                </a:extLst>
              </a:tr>
              <a:tr h="29217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899204"/>
                  </a:ext>
                </a:extLst>
              </a:tr>
              <a:tr h="29217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409375"/>
                  </a:ext>
                </a:extLst>
              </a:tr>
              <a:tr h="60823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한 프레임을 가져와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수행하여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저장한다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02388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EFDC071-E453-4B1E-A3B7-2D7999CD3D04}"/>
              </a:ext>
            </a:extLst>
          </p:cNvPr>
          <p:cNvSpPr txBox="1"/>
          <p:nvPr/>
        </p:nvSpPr>
        <p:spPr>
          <a:xfrm>
            <a:off x="4343400" y="4532776"/>
            <a:ext cx="6995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파일로부터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label, network configuration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그리고 미리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weights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가져와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cv2.dnn_Net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객체를 생성한다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framebuffer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프레임씩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가져와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detection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수행한다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121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528DA4-D695-4E7B-B2FC-12A20A794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1258"/>
            <a:ext cx="3184868" cy="29677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040177-9C67-438D-BDC2-65B87D1FC257}"/>
              </a:ext>
            </a:extLst>
          </p:cNvPr>
          <p:cNvSpPr txBox="1"/>
          <p:nvPr/>
        </p:nvSpPr>
        <p:spPr>
          <a:xfrm>
            <a:off x="533400" y="1140709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RemoteDeviceController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D0DDA1C-1496-498D-AF68-5E5A5B898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299708"/>
              </p:ext>
            </p:extLst>
          </p:nvPr>
        </p:nvGraphicFramePr>
        <p:xfrm>
          <a:off x="4558324" y="1020088"/>
          <a:ext cx="7100276" cy="101787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4200891567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4203034645"/>
                    </a:ext>
                  </a:extLst>
                </a:gridCol>
              </a:tblGrid>
              <a:tr h="34128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RemoteDeviceController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030036"/>
                  </a:ext>
                </a:extLst>
              </a:tr>
              <a:tr h="67658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통신을 수행해 제어 데이터를 받아와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command queue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넣고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queue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들어있는 명령을 하나씩 꺼내 디바이스를 제어하는 클래스이다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4824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715AFD9-3AAC-43C8-84E6-BFD687CA1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14158"/>
              </p:ext>
            </p:extLst>
          </p:nvPr>
        </p:nvGraphicFramePr>
        <p:xfrm>
          <a:off x="4558324" y="2193384"/>
          <a:ext cx="7100276" cy="120863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3902621140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1148577526"/>
                    </a:ext>
                  </a:extLst>
                </a:gridCol>
              </a:tblGrid>
              <a:tr h="2741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connect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925091"/>
                  </a:ext>
                </a:extLst>
              </a:tr>
              <a:tr h="2461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793676"/>
                  </a:ext>
                </a:extLst>
              </a:tr>
              <a:tr h="3465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626956"/>
                  </a:ext>
                </a:extLst>
              </a:tr>
              <a:tr h="34174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서버에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프로토콜 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접속 </a:t>
                      </a:r>
                      <a:r>
                        <a:rPr lang="ko-KR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실패시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일정 시간마다 재접속을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47007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06EE0F-33F4-4285-AC22-A100CFB15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742631"/>
              </p:ext>
            </p:extLst>
          </p:nvPr>
        </p:nvGraphicFramePr>
        <p:xfrm>
          <a:off x="4558324" y="3598321"/>
          <a:ext cx="7100276" cy="128207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2953711612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2108650428"/>
                    </a:ext>
                  </a:extLst>
                </a:gridCol>
              </a:tblGrid>
              <a:tr h="28127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208144"/>
                  </a:ext>
                </a:extLst>
              </a:tr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473411"/>
                  </a:ext>
                </a:extLst>
              </a:tr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691739"/>
                  </a:ext>
                </a:extLst>
              </a:tr>
              <a:tr h="51069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서버에 접속 한 후에 실행하는 메소드이다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서버와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통신을 수행하며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제어 명령어 스트림을 받아와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controller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전달한다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30655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6143A33-9A06-4E49-BABB-D21B61D63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6497"/>
              </p:ext>
            </p:extLst>
          </p:nvPr>
        </p:nvGraphicFramePr>
        <p:xfrm>
          <a:off x="4558324" y="5117003"/>
          <a:ext cx="7100276" cy="124585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1716348059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4191274564"/>
                    </a:ext>
                  </a:extLst>
                </a:gridCol>
              </a:tblGrid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communicate_automatically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400038"/>
                  </a:ext>
                </a:extLst>
              </a:tr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611379"/>
                  </a:ext>
                </a:extLst>
              </a:tr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583772"/>
                  </a:ext>
                </a:extLst>
              </a:tr>
              <a:tr h="51069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서버에 접속을 시도하고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하는 과정을 자동으로 수행한다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만약 연결이 끊어지면 다시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connect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함수를 호출하여 계속해서 재접속을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869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64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DB180E-F82D-4A70-94FE-B11670193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2562011"/>
            <a:ext cx="3006560" cy="2190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BBD229-B7F5-4C3E-B554-93F705341932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AudioPlayer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6409A17-947B-4FE9-9D9A-066612B57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477330"/>
              </p:ext>
            </p:extLst>
          </p:nvPr>
        </p:nvGraphicFramePr>
        <p:xfrm>
          <a:off x="4533899" y="2183793"/>
          <a:ext cx="6804660" cy="75643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065">
                  <a:extLst>
                    <a:ext uri="{9D8B030D-6E8A-4147-A177-3AD203B41FA5}">
                      <a16:colId xmlns:a16="http://schemas.microsoft.com/office/drawing/2014/main" val="1988760088"/>
                    </a:ext>
                  </a:extLst>
                </a:gridCol>
                <a:gridCol w="5808595">
                  <a:extLst>
                    <a:ext uri="{9D8B030D-6E8A-4147-A177-3AD203B41FA5}">
                      <a16:colId xmlns:a16="http://schemas.microsoft.com/office/drawing/2014/main" val="1286029099"/>
                    </a:ext>
                  </a:extLst>
                </a:gridCol>
              </a:tblGrid>
              <a:tr h="28610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AudioPlayer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06456"/>
                  </a:ext>
                </a:extLst>
              </a:tr>
              <a:tr h="47032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서버로부터 받은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Audio Input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재생하는 클래스이다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pipeline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사용해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audio data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받아온다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87797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0E8340-1D78-4230-B9D9-E7EE9FE55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829851"/>
              </p:ext>
            </p:extLst>
          </p:nvPr>
        </p:nvGraphicFramePr>
        <p:xfrm>
          <a:off x="4533899" y="3162802"/>
          <a:ext cx="6804660" cy="219066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064">
                  <a:extLst>
                    <a:ext uri="{9D8B030D-6E8A-4147-A177-3AD203B41FA5}">
                      <a16:colId xmlns:a16="http://schemas.microsoft.com/office/drawing/2014/main" val="3898674155"/>
                    </a:ext>
                  </a:extLst>
                </a:gridCol>
                <a:gridCol w="5808596">
                  <a:extLst>
                    <a:ext uri="{9D8B030D-6E8A-4147-A177-3AD203B41FA5}">
                      <a16:colId xmlns:a16="http://schemas.microsoft.com/office/drawing/2014/main" val="3008241540"/>
                    </a:ext>
                  </a:extLst>
                </a:gridCol>
              </a:tblGrid>
              <a:tr h="27412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build_pipeline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327946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144265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790308"/>
                  </a:ext>
                </a:extLst>
              </a:tr>
              <a:tr h="2724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streaming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사용될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 pipeline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만든다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051926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close_pipeline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164392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5932430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316693"/>
                  </a:ext>
                </a:extLst>
              </a:tr>
              <a:tr h="2724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사용중인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pipeline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닫는다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572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79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5C82A4-09BE-4AF9-BB55-9D3915C3F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8664"/>
            <a:ext cx="3307019" cy="2068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BBD229-B7F5-4C3E-B554-93F705341932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DebugRenderer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6E2FF4-0563-4EDB-A385-497372913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66043"/>
              </p:ext>
            </p:extLst>
          </p:nvPr>
        </p:nvGraphicFramePr>
        <p:xfrm>
          <a:off x="4533899" y="1788580"/>
          <a:ext cx="6804660" cy="7467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065">
                  <a:extLst>
                    <a:ext uri="{9D8B030D-6E8A-4147-A177-3AD203B41FA5}">
                      <a16:colId xmlns:a16="http://schemas.microsoft.com/office/drawing/2014/main" val="3142382242"/>
                    </a:ext>
                  </a:extLst>
                </a:gridCol>
                <a:gridCol w="5808595">
                  <a:extLst>
                    <a:ext uri="{9D8B030D-6E8A-4147-A177-3AD203B41FA5}">
                      <a16:colId xmlns:a16="http://schemas.microsoft.com/office/drawing/2014/main" val="698904708"/>
                    </a:ext>
                  </a:extLst>
                </a:gridCol>
              </a:tblGrid>
              <a:tr h="24219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DebugRenderer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373831"/>
                  </a:ext>
                </a:extLst>
              </a:tr>
              <a:tr h="5045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Debuging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위한 클래스이다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OpenGL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이용하여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image data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result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조합하여 화면에 출력한다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78060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7184EE4-393F-42F6-9EF7-21D23DB99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7166"/>
              </p:ext>
            </p:extLst>
          </p:nvPr>
        </p:nvGraphicFramePr>
        <p:xfrm>
          <a:off x="4533899" y="2818664"/>
          <a:ext cx="6804660" cy="279946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065">
                  <a:extLst>
                    <a:ext uri="{9D8B030D-6E8A-4147-A177-3AD203B41FA5}">
                      <a16:colId xmlns:a16="http://schemas.microsoft.com/office/drawing/2014/main" val="2747304877"/>
                    </a:ext>
                  </a:extLst>
                </a:gridCol>
                <a:gridCol w="5808595">
                  <a:extLst>
                    <a:ext uri="{9D8B030D-6E8A-4147-A177-3AD203B41FA5}">
                      <a16:colId xmlns:a16="http://schemas.microsoft.com/office/drawing/2014/main" val="3101580336"/>
                    </a:ext>
                  </a:extLst>
                </a:gridCol>
              </a:tblGrid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draw_box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655338"/>
                  </a:ext>
                </a:extLst>
              </a:tr>
              <a:tr h="47293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image: numpy.ndarray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box: DetectionBox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782576"/>
                  </a:ext>
                </a:extLst>
              </a:tr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numpy.ndarray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150282"/>
                  </a:ext>
                </a:extLst>
              </a:tr>
              <a:tr h="47293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numpy ndarray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표현되어 있는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image data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result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bounding box, label, confidence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입힌다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0821416"/>
                  </a:ext>
                </a:extLst>
              </a:tr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render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417645"/>
                  </a:ext>
                </a:extLst>
              </a:tr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469874"/>
                  </a:ext>
                </a:extLst>
              </a:tr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900404"/>
                  </a:ext>
                </a:extLst>
              </a:tr>
              <a:tr h="71893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실제로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OpenGL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사용하여 렌더링을 수행하는 함수이다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일정 시간마다 호출되며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OpenGL frontend library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pyglet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사용하여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image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result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입힌 결과를 렌더링한다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731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185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Jetson Nano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49FF525D-A76E-4D01-815F-876655C2C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75875"/>
            <a:ext cx="4241799" cy="4241799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DA00224-47C0-4807-AF0A-443136943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11603"/>
              </p:ext>
            </p:extLst>
          </p:nvPr>
        </p:nvGraphicFramePr>
        <p:xfrm>
          <a:off x="5029200" y="2075875"/>
          <a:ext cx="6939280" cy="424179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3464320804"/>
                    </a:ext>
                  </a:extLst>
                </a:gridCol>
                <a:gridCol w="5598160">
                  <a:extLst>
                    <a:ext uri="{9D8B030D-6E8A-4147-A177-3AD203B41FA5}">
                      <a16:colId xmlns:a16="http://schemas.microsoft.com/office/drawing/2014/main" val="3877141172"/>
                    </a:ext>
                  </a:extLst>
                </a:gridCol>
              </a:tblGrid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Quad-core ARM Cortex-A57 </a:t>
                      </a:r>
                      <a:r>
                        <a:rPr lang="en-US" altLang="ko-KR" sz="16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MPCore</a:t>
                      </a: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processor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602305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NVIDIA Maxwell architecture with 128 NVIDIA CUDA® cores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7596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Memory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 GB 64-bit LPDDR4, 1600MHz 25.6 GB/s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793630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Display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HDMI 2.0 and DP1.2 | </a:t>
                      </a:r>
                      <a:r>
                        <a:rPr lang="en-US" altLang="ko-KR" sz="16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eDP</a:t>
                      </a: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1.4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22568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Encode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4K @ 30 | 4x 1080p @ 30 | 9x 720p @ 30 [H.264/H.265]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011663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Decode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4K @ 60 | 2x 4K @ 30 | 8x 1080p @ 30 | 18x 720p @ 30[H.264/H.265]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568158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USB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4x USB 3.0, USB 2.0 Micro-B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869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379294-1EBD-4A70-AC51-581514EB7B28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76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932621" y="2200215"/>
            <a:ext cx="173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PTZ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Camera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B77797-D600-432F-833D-2A96A2B40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190875"/>
            <a:ext cx="2179442" cy="2179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7AF0A-46CF-4F5D-B4C3-C767028579A8}"/>
              </a:ext>
            </a:extLst>
          </p:cNvPr>
          <p:cNvSpPr txBox="1"/>
          <p:nvPr/>
        </p:nvSpPr>
        <p:spPr>
          <a:xfrm>
            <a:off x="3911727" y="2200155"/>
            <a:ext cx="1355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LED Light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 descr="프로젝터이(가) 표시된 사진&#10;&#10;자동 생성된 설명">
            <a:extLst>
              <a:ext uri="{FF2B5EF4-FFF2-40B4-BE49-F238E27FC236}">
                <a16:creationId xmlns:a16="http://schemas.microsoft.com/office/drawing/2014/main" id="{A036019F-980F-4661-A7F5-71CCE7343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57" y="3230940"/>
            <a:ext cx="1967866" cy="2053591"/>
          </a:xfrm>
          <a:prstGeom prst="rect">
            <a:avLst/>
          </a:prstGeom>
        </p:spPr>
      </p:pic>
      <p:pic>
        <p:nvPicPr>
          <p:cNvPr id="6" name="그림 5" descr="실내, 앉아있는, 검은색, 전자기기이(가) 표시된 사진&#10;&#10;자동 생성된 설명">
            <a:extLst>
              <a:ext uri="{FF2B5EF4-FFF2-40B4-BE49-F238E27FC236}">
                <a16:creationId xmlns:a16="http://schemas.microsoft.com/office/drawing/2014/main" id="{12DA09E7-0E0D-414B-B2FA-4E5265141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37" y="3157843"/>
            <a:ext cx="2179443" cy="2086623"/>
          </a:xfrm>
          <a:prstGeom prst="rect">
            <a:avLst/>
          </a:prstGeom>
        </p:spPr>
      </p:pic>
      <p:pic>
        <p:nvPicPr>
          <p:cNvPr id="9" name="그림 8" descr="마이크이(가) 표시된 사진&#10;&#10;자동 생성된 설명">
            <a:extLst>
              <a:ext uri="{FF2B5EF4-FFF2-40B4-BE49-F238E27FC236}">
                <a16:creationId xmlns:a16="http://schemas.microsoft.com/office/drawing/2014/main" id="{A6ADCEF1-D057-461C-9DE2-E3CBC405D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88" y="3066403"/>
            <a:ext cx="2020115" cy="202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E6CD2A-167A-470F-82B1-96465E66485B}"/>
              </a:ext>
            </a:extLst>
          </p:cNvPr>
          <p:cNvSpPr txBox="1"/>
          <p:nvPr/>
        </p:nvSpPr>
        <p:spPr>
          <a:xfrm>
            <a:off x="6843677" y="2200155"/>
            <a:ext cx="1209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Speaker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8CCCA-B7F5-45F1-BB17-8939B31B146C}"/>
              </a:ext>
            </a:extLst>
          </p:cNvPr>
          <p:cNvSpPr txBox="1"/>
          <p:nvPr/>
        </p:nvSpPr>
        <p:spPr>
          <a:xfrm>
            <a:off x="9279522" y="2200035"/>
            <a:ext cx="168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Microphone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3B96F-4A8E-4B0D-9237-2777E344AB62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910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Ubuntu 18.04 with NVIDIA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JetPack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4.6 (L4T kernel based – Linux for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Tegra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2E16F-6400-4435-B8DA-237FD8DFEA09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A8B03C-C28C-4196-B875-E9005D135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19565"/>
            <a:ext cx="7459968" cy="4371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9F3DCB-039D-4500-84C2-724722196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338" y="2019565"/>
            <a:ext cx="3691647" cy="28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8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언어 및 주요 프레임워크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44E347-8120-4293-8CF7-1868AF849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082350"/>
            <a:ext cx="2781875" cy="278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33961C-B634-4F29-8159-830EC77E2803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17/22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10A129-D069-43C7-AF6E-6ACB81421973}"/>
              </a:ext>
            </a:extLst>
          </p:cNvPr>
          <p:cNvSpPr txBox="1"/>
          <p:nvPr/>
        </p:nvSpPr>
        <p:spPr>
          <a:xfrm>
            <a:off x="1275646" y="2294955"/>
            <a:ext cx="149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 3.6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13052D-E895-4640-8299-50BE8617F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389" y="3082350"/>
            <a:ext cx="1266611" cy="156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67131B-F2A4-438B-BC93-66A6872EBC4E}"/>
              </a:ext>
            </a:extLst>
          </p:cNvPr>
          <p:cNvSpPr txBox="1"/>
          <p:nvPr/>
        </p:nvSpPr>
        <p:spPr>
          <a:xfrm>
            <a:off x="4705139" y="2286977"/>
            <a:ext cx="1515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OpenCV 4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 descr="화살이(가) 표시된 사진&#10;&#10;자동 생성된 설명">
            <a:extLst>
              <a:ext uri="{FF2B5EF4-FFF2-40B4-BE49-F238E27FC236}">
                <a16:creationId xmlns:a16="http://schemas.microsoft.com/office/drawing/2014/main" id="{0E796C69-300D-4C13-80AA-1EE22E17D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867" y="3067751"/>
            <a:ext cx="1578163" cy="15600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FA764A-FE5C-41A4-ACC0-F0BF3A16B17D}"/>
              </a:ext>
            </a:extLst>
          </p:cNvPr>
          <p:cNvSpPr txBox="1"/>
          <p:nvPr/>
        </p:nvSpPr>
        <p:spPr>
          <a:xfrm>
            <a:off x="7372420" y="2294955"/>
            <a:ext cx="115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Darknet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7C85BF-52B4-4E09-9EE8-2D2C54A38C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00" y="3082350"/>
            <a:ext cx="1560043" cy="15600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7E31E3-48EF-414E-933B-E1A202D1E3CB}"/>
              </a:ext>
            </a:extLst>
          </p:cNvPr>
          <p:cNvSpPr txBox="1"/>
          <p:nvPr/>
        </p:nvSpPr>
        <p:spPr>
          <a:xfrm>
            <a:off x="9551400" y="2294955"/>
            <a:ext cx="1560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Gstreamer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28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8881532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지난 발표에서의 지적사항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AF7E1-1E11-4A95-A070-4223DE5E6C74}"/>
              </a:ext>
            </a:extLst>
          </p:cNvPr>
          <p:cNvSpPr txBox="1"/>
          <p:nvPr/>
        </p:nvSpPr>
        <p:spPr>
          <a:xfrm>
            <a:off x="708378" y="1322314"/>
            <a:ext cx="10775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구체적인 시나리오가 부족하고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object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detector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응용 방향이 명확하지 않음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59A66-6396-4087-8B47-CA625BF75286}"/>
              </a:ext>
            </a:extLst>
          </p:cNvPr>
          <p:cNvSpPr txBox="1"/>
          <p:nvPr/>
        </p:nvSpPr>
        <p:spPr>
          <a:xfrm>
            <a:off x="708378" y="1931231"/>
            <a:ext cx="103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지능형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시스템이라는 광범위한 주제에서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총기가 합법인 미국이나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군부대 등을 타겟으로 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 threat detection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구체화함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5B0A9-386C-4CBD-864E-144576FF0BE6}"/>
              </a:ext>
            </a:extLst>
          </p:cNvPr>
          <p:cNvSpPr txBox="1"/>
          <p:nvPr/>
        </p:nvSpPr>
        <p:spPr>
          <a:xfrm>
            <a:off x="675077" y="2776215"/>
            <a:ext cx="1077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OS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환경의 장점 기술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6895C-BBEB-4AC0-A9B1-797491F33ACC}"/>
              </a:ext>
            </a:extLst>
          </p:cNvPr>
          <p:cNvSpPr txBox="1"/>
          <p:nvPr/>
        </p:nvSpPr>
        <p:spPr>
          <a:xfrm>
            <a:off x="708378" y="3442382"/>
            <a:ext cx="1038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Linux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환경이 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OS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환경에 비해 안정적임을 기술함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DCB0B-971B-4230-B209-0A67BBC03BAF}"/>
              </a:ext>
            </a:extLst>
          </p:cNvPr>
          <p:cNvSpPr txBox="1"/>
          <p:nvPr/>
        </p:nvSpPr>
        <p:spPr>
          <a:xfrm>
            <a:off x="708378" y="4100110"/>
            <a:ext cx="1077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구현기능 서술 부족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FF2061-7FFF-4492-A6E1-1EC5E9762B4A}"/>
              </a:ext>
            </a:extLst>
          </p:cNvPr>
          <p:cNvSpPr txBox="1"/>
          <p:nvPr/>
        </p:nvSpPr>
        <p:spPr>
          <a:xfrm>
            <a:off x="675077" y="4722774"/>
            <a:ext cx="103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목적에서 기존보다 상세히 구현할 기능을 서술하고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설계 내용을 보강하였음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69B706-FEAA-4AF7-A963-ABDD5B5486F0}"/>
              </a:ext>
            </a:extLst>
          </p:cNvPr>
          <p:cNvSpPr txBox="1"/>
          <p:nvPr/>
        </p:nvSpPr>
        <p:spPr>
          <a:xfrm>
            <a:off x="675077" y="5631710"/>
            <a:ext cx="1077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PTZ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Protocol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다양성 표현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C8E6CF-B5C7-41EC-AC56-DCD4C42130DD}"/>
              </a:ext>
            </a:extLst>
          </p:cNvPr>
          <p:cNvSpPr txBox="1"/>
          <p:nvPr/>
        </p:nvSpPr>
        <p:spPr>
          <a:xfrm>
            <a:off x="675077" y="6188533"/>
            <a:ext cx="1038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변경으로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PTZ Control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핵심 기능이 아니게 되었음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5592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졸업작품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0A5EC-6D5D-4EFA-BB43-5A460575425C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18/22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55E86-D136-4A4C-9E07-ACFBCF4576E2}"/>
              </a:ext>
            </a:extLst>
          </p:cNvPr>
          <p:cNvSpPr txBox="1"/>
          <p:nvPr/>
        </p:nvSpPr>
        <p:spPr>
          <a:xfrm>
            <a:off x="481012" y="280094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팀원별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ID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40924-84EE-4083-97FF-B96A2213B5A3}"/>
              </a:ext>
            </a:extLst>
          </p:cNvPr>
          <p:cNvSpPr txBox="1"/>
          <p:nvPr/>
        </p:nvSpPr>
        <p:spPr>
          <a:xfrm>
            <a:off x="533401" y="19451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https://github.com/TeamGym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D2179-53EE-4842-A516-75420FADA1B9}"/>
              </a:ext>
            </a:extLst>
          </p:cNvPr>
          <p:cNvSpPr txBox="1"/>
          <p:nvPr/>
        </p:nvSpPr>
        <p:spPr>
          <a:xfrm>
            <a:off x="533401" y="3369274"/>
            <a:ext cx="6741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ID: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ReolSt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ID: Baesung8474</a:t>
            </a: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001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A1150-1017-4460-8673-C8A1AA547EAC}"/>
              </a:ext>
            </a:extLst>
          </p:cNvPr>
          <p:cNvSpPr txBox="1"/>
          <p:nvPr/>
        </p:nvSpPr>
        <p:spPr>
          <a:xfrm>
            <a:off x="533401" y="1478568"/>
            <a:ext cx="78542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시스템 모듈 설계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원격 하드웨어 컨트롤 기능 구현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en-US" altLang="ko-KR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Object Detection Model </a:t>
            </a:r>
            <a:r>
              <a:rPr lang="ko-KR" altLang="en-US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구현 및 적용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네트워킹 기능 구현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시스템 통합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A0DEB-307A-4192-B47E-1AA9626E9FA1}"/>
              </a:ext>
            </a:extLst>
          </p:cNvPr>
          <p:cNvSpPr txBox="1"/>
          <p:nvPr/>
        </p:nvSpPr>
        <p:spPr>
          <a:xfrm>
            <a:off x="533401" y="3959205"/>
            <a:ext cx="631115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Deep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Learing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 사전 조사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Video Capture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Hardware Encoding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문서화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A9084-62DC-483F-B36D-A07EC159A301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059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설계 수행 일정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0F67E80-E8B9-49D8-9495-A2EEBD76A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05863"/>
              </p:ext>
            </p:extLst>
          </p:nvPr>
        </p:nvGraphicFramePr>
        <p:xfrm>
          <a:off x="619760" y="1451186"/>
          <a:ext cx="10916864" cy="4411538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2177710492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596078224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015990680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452947477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040817652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460885620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3933621608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401990119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552482731"/>
                    </a:ext>
                  </a:extLst>
                </a:gridCol>
              </a:tblGrid>
              <a:tr h="428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추진사항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7-9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542865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자료 수집 및 학습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362253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설계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378120"/>
                  </a:ext>
                </a:extLst>
              </a:tr>
              <a:tr h="665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032368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 및 데모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7115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문서화 및 발표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441118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최종보고서 작성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31977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18986F-95DF-43F2-B600-9BEFC6F1001A}"/>
              </a:ext>
            </a:extLst>
          </p:cNvPr>
          <p:cNvSpPr/>
          <p:nvPr/>
        </p:nvSpPr>
        <p:spPr>
          <a:xfrm>
            <a:off x="2491691" y="2016035"/>
            <a:ext cx="171454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CAA1B7-591C-43FE-B41F-1784CD90B82C}"/>
              </a:ext>
            </a:extLst>
          </p:cNvPr>
          <p:cNvSpPr/>
          <p:nvPr/>
        </p:nvSpPr>
        <p:spPr>
          <a:xfrm>
            <a:off x="2491690" y="2734068"/>
            <a:ext cx="226318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CE83A1-3586-462D-9A95-29342269844E}"/>
              </a:ext>
            </a:extLst>
          </p:cNvPr>
          <p:cNvSpPr/>
          <p:nvPr/>
        </p:nvSpPr>
        <p:spPr>
          <a:xfrm>
            <a:off x="3623284" y="3382736"/>
            <a:ext cx="3996716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A56D53-9E87-4A44-985C-55971C09DBA5}"/>
              </a:ext>
            </a:extLst>
          </p:cNvPr>
          <p:cNvSpPr/>
          <p:nvPr/>
        </p:nvSpPr>
        <p:spPr>
          <a:xfrm>
            <a:off x="5880722" y="4031404"/>
            <a:ext cx="3385198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C494FC-030E-4B47-BA3F-75C84019024A}"/>
              </a:ext>
            </a:extLst>
          </p:cNvPr>
          <p:cNvSpPr/>
          <p:nvPr/>
        </p:nvSpPr>
        <p:spPr>
          <a:xfrm>
            <a:off x="6461760" y="4702326"/>
            <a:ext cx="395223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D35E2A-D553-4440-80F1-2AACCD781914}"/>
              </a:ext>
            </a:extLst>
          </p:cNvPr>
          <p:cNvSpPr/>
          <p:nvPr/>
        </p:nvSpPr>
        <p:spPr>
          <a:xfrm>
            <a:off x="9265920" y="5352625"/>
            <a:ext cx="2270704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FBC75-96B5-4FAF-8203-57EC9066DE42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204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68811-2E97-420D-A68A-B31C7B01AFC5}"/>
              </a:ext>
            </a:extLst>
          </p:cNvPr>
          <p:cNvSpPr txBox="1"/>
          <p:nvPr/>
        </p:nvSpPr>
        <p:spPr>
          <a:xfrm>
            <a:off x="533400" y="1371600"/>
            <a:ext cx="11153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References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153C59-D304-40B4-B056-B01809DB53AC}"/>
              </a:ext>
            </a:extLst>
          </p:cNvPr>
          <p:cNvSpPr txBox="1"/>
          <p:nvPr/>
        </p:nvSpPr>
        <p:spPr>
          <a:xfrm>
            <a:off x="504825" y="1879431"/>
            <a:ext cx="1115377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[Object Detection] 1. Object Detection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논문 흐름 및 리뷰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논문 리뷰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- YOLO(You Only Look Once)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톺아보기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Object Detection in 20 Years: A Survey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Top YOLO Variants Of 2021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Nvidia Jetson Nano Technical Specifications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Omnilert Gun Detect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9"/>
              </a:rPr>
              <a:t>Real-time gun detection in CCTV : An open problem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827BA-BAEA-4C0F-BCDE-79AF77FEC79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356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E097F0-1D75-4D8C-AF6E-1FD1B1780C21}"/>
              </a:ext>
            </a:extLst>
          </p:cNvPr>
          <p:cNvSpPr txBox="1"/>
          <p:nvPr/>
        </p:nvSpPr>
        <p:spPr>
          <a:xfrm>
            <a:off x="533400" y="2079486"/>
            <a:ext cx="10713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미국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급성장하는 보안카메라 시장 동향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물리보안시장 세계 최대 미국의 산업동향은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?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C483D-1DCB-4531-8842-D22FAA51C11E}"/>
              </a:ext>
            </a:extLst>
          </p:cNvPr>
          <p:cNvSpPr txBox="1"/>
          <p:nvPr/>
        </p:nvSpPr>
        <p:spPr>
          <a:xfrm>
            <a:off x="533400" y="1371600"/>
            <a:ext cx="1115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인용한 기사 출처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E86280D-1A23-4064-B698-D64266C8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B9B9F-881A-4BFB-8C96-B6A8C5AA02E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502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1/22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202714-F53C-4F22-9FFB-C804155BE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362" y="2112495"/>
            <a:ext cx="5765744" cy="3969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19D1AE-73F7-444A-A599-DDE8EF0511F1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미국에서의 총기 사고 위협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E7FD4D-A7A7-41DE-AF5C-535CC6416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4" y="2112495"/>
            <a:ext cx="5462750" cy="396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9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 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수요의 증가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E2CF4-4CC6-404E-8635-91FEE692418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9FCA9D-E1AE-4FA6-8771-931F4CD35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8" y="2114610"/>
            <a:ext cx="5659694" cy="38625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0EC286-B969-498C-A9FD-90FFC0AED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290" y="2109283"/>
            <a:ext cx="5030642" cy="38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5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 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수입 점유율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E2CF4-4CC6-404E-8635-91FEE692418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7187EB-8FF6-40EE-B355-9CCF07EB6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1963698"/>
            <a:ext cx="4882081" cy="4494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054F0A-120C-494E-8398-42DC867E314D}"/>
              </a:ext>
            </a:extLst>
          </p:cNvPr>
          <p:cNvSpPr txBox="1"/>
          <p:nvPr/>
        </p:nvSpPr>
        <p:spPr>
          <a:xfrm>
            <a:off x="6049588" y="2561423"/>
            <a:ext cx="47666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중국은 저렴한 가격을 바탕으로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기준 미국 내 전체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수입 점유율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44%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가량을 차지하고 있음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그러나 중국과 미국은 국제 정세 이슈로 현재 외교적 관계가 매우 악화된 상황임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게다가 최근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중국발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랜섬웨어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샤오미 스마트폰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보안이슈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레노버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노트북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백도어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사태 등으로 중국 출시 제품에 대한 보안성 신뢰도가 굉장히 떨어짐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587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684CA-C720-4570-AC13-FC544C5BCA08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성능 향상으로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등의 분야에서의 응용 시스템 증가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865D42-32BA-4D4F-AAA5-FD7500F9A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51615"/>
            <a:ext cx="3574753" cy="4235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E7957-5715-4E39-9918-EB0351C22A1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2/22</a:t>
            </a:r>
            <a:endParaRPr lang="ko-KR" altLang="en-US" dirty="0"/>
          </a:p>
        </p:txBody>
      </p:sp>
      <p:pic>
        <p:nvPicPr>
          <p:cNvPr id="10" name="그림 9" descr="텍스트, 자동차, 실외, 도로이(가) 표시된 사진&#10;&#10;자동 생성된 설명">
            <a:extLst>
              <a:ext uri="{FF2B5EF4-FFF2-40B4-BE49-F238E27FC236}">
                <a16:creationId xmlns:a16="http://schemas.microsoft.com/office/drawing/2014/main" id="{6D6AB01F-6B8F-4718-91C6-BB72F2DF2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593" y="2058165"/>
            <a:ext cx="7456567" cy="423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4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목적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19112" y="1225748"/>
            <a:ext cx="1115377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Detection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작은 물체 탐지에 맞게 튜닝하여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및 사람을 감지할 수 있도록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학습시켜 경고 방송 등의 기능과 연계할 수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Video Streaming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RTSP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프로토콜을 사용한 비디오 스트림 기능을 구현하여 신뢰성 높은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Low-delay video streaming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달성할 수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Remote Hardware Control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 시스템에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Camera PTZ, Microphone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하드웨어를 네트워크 통신으로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 컨트롤할 수 있는 인터페이스 제공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Audio Input / Output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 데이터를 서버로 전송하고 관리자가 각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구역에 안내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경고 방송을 할 수 있는 기능을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75386-2EEF-42D5-8351-47493083BD33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640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효과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BE94-C8D7-4BB7-9AB8-82FE8894FCB4}"/>
              </a:ext>
            </a:extLst>
          </p:cNvPr>
          <p:cNvSpPr txBox="1"/>
          <p:nvPr/>
        </p:nvSpPr>
        <p:spPr>
          <a:xfrm>
            <a:off x="481012" y="1370903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 범죄 예방 및 빠른 대처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영상에서 총기류를 감지하여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경고 방송 및 관리 시스템 전송 기능으로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 관련 범죄와 사고를 예방하고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빠른 신고로 피해를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줄일수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1DDEF-AD81-4C37-BD83-DA0057D01FCB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5/22</a:t>
            </a:r>
            <a:endParaRPr lang="ko-KR" altLang="en-US" dirty="0"/>
          </a:p>
        </p:txBody>
      </p:sp>
      <p:pic>
        <p:nvPicPr>
          <p:cNvPr id="7" name="그림 6" descr="텍스트, 실외, 대지, 자전거이(가) 표시된 사진&#10;&#10;자동 생성된 설명">
            <a:extLst>
              <a:ext uri="{FF2B5EF4-FFF2-40B4-BE49-F238E27FC236}">
                <a16:creationId xmlns:a16="http://schemas.microsoft.com/office/drawing/2014/main" id="{6028A878-E7B3-4E2A-B9D0-51A733560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3" y="2652890"/>
            <a:ext cx="5919787" cy="3409870"/>
          </a:xfrm>
          <a:prstGeom prst="rect">
            <a:avLst/>
          </a:prstGeom>
        </p:spPr>
      </p:pic>
      <p:pic>
        <p:nvPicPr>
          <p:cNvPr id="13" name="그림 12" descr="바닥, 실내, 벽이(가) 표시된 사진&#10;&#10;자동 생성된 설명">
            <a:extLst>
              <a:ext uri="{FF2B5EF4-FFF2-40B4-BE49-F238E27FC236}">
                <a16:creationId xmlns:a16="http://schemas.microsoft.com/office/drawing/2014/main" id="{6CC13FD1-FB8B-4950-BED4-B19314FF7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326" y="2652890"/>
            <a:ext cx="5034573" cy="34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86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슬레이트</Template>
  <TotalTime>17838</TotalTime>
  <Words>2247</Words>
  <Application>Microsoft Office PowerPoint</Application>
  <PresentationFormat>와이드스크린</PresentationFormat>
  <Paragraphs>470</Paragraphs>
  <Slides>34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나눔고딕</vt:lpstr>
      <vt:lpstr>맑은 고딕</vt:lpstr>
      <vt:lpstr>Arial</vt:lpstr>
      <vt:lpstr>Calisto MT</vt:lpstr>
      <vt:lpstr>Wingdings 2</vt:lpstr>
      <vt:lpstr>슬레이트</vt:lpstr>
      <vt:lpstr>실시간 총기 위협 감지를 위한 CCTV 감시 시스템  Real-Time gun threat detection in CCTV survailance system.</vt:lpstr>
      <vt:lpstr>Index</vt:lpstr>
      <vt:lpstr>종합설계 개요: 지난 발표에서의 지적사항</vt:lpstr>
      <vt:lpstr>종합설계 개요: 연구 개발 배경</vt:lpstr>
      <vt:lpstr>종합설계 개요: 연구 개발 배경</vt:lpstr>
      <vt:lpstr>종합설계 개요: 연구 개발 배경</vt:lpstr>
      <vt:lpstr>종합설계 개요: 연구 개발 배경</vt:lpstr>
      <vt:lpstr>종합설계 개요: 연구 개발 목적</vt:lpstr>
      <vt:lpstr>종합설계 개요: 연구 개발 효과</vt:lpstr>
      <vt:lpstr>종합설계 개요: 연구 개발 효과</vt:lpstr>
      <vt:lpstr>관련 연구 및 사례</vt:lpstr>
      <vt:lpstr>관련 연구 및 사례</vt:lpstr>
      <vt:lpstr>관련 연구 및 사례</vt:lpstr>
      <vt:lpstr>시스템 수행 시나리오</vt:lpstr>
      <vt:lpstr>시스템 구조도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개발 환경 및 개발 방법</vt:lpstr>
      <vt:lpstr>개발 환경 및 개발 방법</vt:lpstr>
      <vt:lpstr>개발 환경 및 개발 방법</vt:lpstr>
      <vt:lpstr>개발 환경 및 개발 방법</vt:lpstr>
      <vt:lpstr>개발 환경 및 개발 방법</vt:lpstr>
      <vt:lpstr>업무 분담</vt:lpstr>
      <vt:lpstr>종합 설계 수행 일정</vt:lpstr>
      <vt:lpstr>필요 기술 및 참고 문헌</vt:lpstr>
      <vt:lpstr>필요 기술 및 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Detection을 이용한 무인 CCTV 감시 시스템</dc:title>
  <dc:creator>정수민(2017202036)</dc:creator>
  <cp:lastModifiedBy>정수민(2017202036)</cp:lastModifiedBy>
  <cp:revision>572</cp:revision>
  <dcterms:created xsi:type="dcterms:W3CDTF">2021-12-15T10:55:05Z</dcterms:created>
  <dcterms:modified xsi:type="dcterms:W3CDTF">2022-03-07T12:41:57Z</dcterms:modified>
</cp:coreProperties>
</file>